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7"/>
  </p:notesMasterIdLst>
  <p:handoutMasterIdLst>
    <p:handoutMasterId r:id="rId28"/>
  </p:handoutMasterIdLst>
  <p:sldIdLst>
    <p:sldId id="326" r:id="rId2"/>
    <p:sldId id="306" r:id="rId3"/>
    <p:sldId id="337" r:id="rId4"/>
    <p:sldId id="339" r:id="rId5"/>
    <p:sldId id="338" r:id="rId6"/>
    <p:sldId id="340" r:id="rId7"/>
    <p:sldId id="309" r:id="rId8"/>
    <p:sldId id="307" r:id="rId9"/>
    <p:sldId id="308" r:id="rId10"/>
    <p:sldId id="310" r:id="rId11"/>
    <p:sldId id="311" r:id="rId12"/>
    <p:sldId id="341" r:id="rId13"/>
    <p:sldId id="313" r:id="rId14"/>
    <p:sldId id="342" r:id="rId15"/>
    <p:sldId id="316" r:id="rId16"/>
    <p:sldId id="317" r:id="rId17"/>
    <p:sldId id="318" r:id="rId18"/>
    <p:sldId id="312" r:id="rId19"/>
    <p:sldId id="314" r:id="rId20"/>
    <p:sldId id="315" r:id="rId21"/>
    <p:sldId id="320" r:id="rId22"/>
    <p:sldId id="321" r:id="rId23"/>
    <p:sldId id="322" r:id="rId24"/>
    <p:sldId id="323" r:id="rId25"/>
    <p:sldId id="32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C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46" autoAdjust="0"/>
  </p:normalViewPr>
  <p:slideViewPr>
    <p:cSldViewPr>
      <p:cViewPr>
        <p:scale>
          <a:sx n="100" d="100"/>
          <a:sy n="100" d="100"/>
        </p:scale>
        <p:origin x="-210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5D13-5A92-4012-BAC5-8640EE3BE81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49CE-C061-4BBB-BFB5-D38D99DF5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14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1713-5224-48D5-B12C-F2577CF5CE7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434AA-8345-4379-A189-27E21BC25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58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2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4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2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4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4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434AA-8345-4379-A189-27E21BC2547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52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DFF0-A4B7-41E3-9C34-EFCB3BA07A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DA05-024E-43AE-A829-E1BE1046E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46133" t="27724" r="51867" b="69115"/>
          <a:stretch/>
        </p:blipFill>
        <p:spPr>
          <a:xfrm>
            <a:off x="5542011" y="542330"/>
            <a:ext cx="432049" cy="384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517232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solidFill>
                  <a:schemeClr val="bg1"/>
                </a:solidFill>
              </a:rPr>
              <a:t>2-х сторонняя автомобильная сигнализация с функцией автозапуска и управлением со смартфона, предназначенная для автомобилей с цифровой шиной </a:t>
            </a:r>
            <a:r>
              <a:rPr lang="en-US" sz="2200" b="1" cap="all" dirty="0" smtClean="0">
                <a:solidFill>
                  <a:schemeClr val="bg1"/>
                </a:solidFill>
              </a:rPr>
              <a:t>CAN</a:t>
            </a:r>
            <a:endParaRPr lang="ru-RU" sz="22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98072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solidFill>
                  <a:schemeClr val="bg1"/>
                </a:solidFill>
              </a:rPr>
              <a:t>ОХРАНА С РАБОТАЮЩИМ ДВИГАТЕЛЕМ</a:t>
            </a:r>
            <a:endParaRPr lang="ru-RU" sz="2400" b="1" spc="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780928"/>
            <a:ext cx="4283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НЕВНИМАТЕЛЬНОСТЬ АВТОВЛАДЕЛЬЦА  - ЭТО ТО, ЧЕМ ПОЛЬЗУЮТСЯ ЗЛОУМЫШЛЕННИКИ, ЧТОБЫ ЗАВЛАДЕТЬ АВТОМОБИЛЕМ ИЛИ УКРАСТЬ ЦЕННЫЕ ВЕЩИ ИЗ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САЛОНА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ФУНКЦИЯ «ОХРАНА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РАБОТАЮЩИМ ДВИГАТЕЛЕМ»,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ДАЁТ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НАДЕЖНУЮ ЗАЩИТУ В ТАКИХ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СИТУАЦИЯХ</a:t>
            </a:r>
            <a:endParaRPr lang="ru-RU" sz="1600" cap="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05915"/>
            <a:ext cx="856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ОХРАНА</a:t>
            </a:r>
            <a:r>
              <a:rPr lang="ru-RU" sz="2400" b="1" dirty="0" smtClean="0"/>
              <a:t> С РАБОТАЮЩИМ ДВИГАТЕЛЕМ БЕЗ КЛЮЧА В ЗАМКЕ ЗАЖИГАНИЯ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6" name="AutoShape 2" descr="Картинки по запросу крадут сумки из машины через две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крадут сумки из машины через две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  <p:pic>
        <p:nvPicPr>
          <p:cNvPr id="26634" name="Picture 10" descr="C:\Users\tarkin\Desktop\859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54" y="3140968"/>
            <a:ext cx="457776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6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98072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БЕЗОПАСНОСТЬ ВОДИТЕЛЯ И ПАССАЖИРОВ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7" t="19687" r="1591" b="-91"/>
          <a:stretch/>
        </p:blipFill>
        <p:spPr>
          <a:xfrm>
            <a:off x="107504" y="3212976"/>
            <a:ext cx="5782972" cy="2646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81316"/>
            <a:ext cx="864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ВКЛЮЧЕНИЕ ПОВОРОТНИКОВ И АВТОМАТИЧЕСКОЕ ОТКРЫТИЕ ЦЕНТРАЛЬНОГО ЗАМКА ПРИ ЭКСТРЕННОМ ТОРМОЖЕНИИ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3971" y="2852936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FF0000"/>
                </a:solidFill>
              </a:rPr>
              <a:t>80% аварий происходят</a:t>
            </a:r>
            <a:r>
              <a:rPr lang="en-US" sz="2000" cap="all" dirty="0" smtClean="0">
                <a:solidFill>
                  <a:srgbClr val="FF0000"/>
                </a:solidFill>
              </a:rPr>
              <a:t> </a:t>
            </a:r>
            <a:r>
              <a:rPr lang="ru-RU" sz="2000" cap="all" dirty="0" smtClean="0">
                <a:solidFill>
                  <a:srgbClr val="FF0000"/>
                </a:solidFill>
              </a:rPr>
              <a:t>по невнимательности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cap="all" dirty="0" smtClean="0">
                <a:solidFill>
                  <a:srgbClr val="FF0000"/>
                </a:solidFill>
              </a:rPr>
              <a:t>27% при экстренном торможении</a:t>
            </a:r>
            <a:endParaRPr lang="en-US" sz="2000" cap="all" dirty="0" smtClean="0">
              <a:solidFill>
                <a:srgbClr val="FF0000"/>
              </a:solidFill>
            </a:endParaRPr>
          </a:p>
          <a:p>
            <a:endParaRPr lang="en-US" sz="2000" cap="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Mobicar</a:t>
            </a:r>
            <a:r>
              <a:rPr lang="ru-RU" sz="20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2 - первая сигнализация, в которой реализован подобный функционал, повышающий шанс сохранить целостность автомобиля, сохранить здоровье, а иногда и жизнь водителя и его пассажиров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cap="all" dirty="0" smtClean="0"/>
              <a:t> 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98072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solidFill>
                  <a:schemeClr val="bg1"/>
                </a:solidFill>
              </a:rPr>
              <a:t>СКАНЕР ОШИБОК</a:t>
            </a:r>
            <a:endParaRPr lang="ru-RU" sz="2400" b="1" spc="5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060848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cap="all" dirty="0" smtClean="0"/>
              <a:t> 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7" name="Picture 9" descr="D:\РАБОТА\С ДИСКА С\работа\Mobicar\MOBICAR 2\mobicar_screen\mobicar_screen\OBD2 sk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1781748" cy="3168352"/>
          </a:xfrm>
          <a:prstGeom prst="rect">
            <a:avLst/>
          </a:prstGeom>
          <a:noFill/>
        </p:spPr>
      </p:pic>
      <p:pic>
        <p:nvPicPr>
          <p:cNvPr id="2058" name="Picture 10" descr="D:\РАБОТА\С ДИСКА С\работа\Mobicar\MOBICAR 2\mobicar_screen\mobicar_screen\OBD2 skan 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718" y="3284984"/>
            <a:ext cx="1804250" cy="3168352"/>
          </a:xfrm>
          <a:prstGeom prst="rect">
            <a:avLst/>
          </a:prstGeom>
          <a:noFill/>
        </p:spPr>
      </p:pic>
      <p:pic>
        <p:nvPicPr>
          <p:cNvPr id="2059" name="Picture 11" descr="D:\РАБОТА\С ДИСКА С\работа\Mobicar\MOBICAR 2\mobicar_screen\mobicar_screen\OBD2 skan 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1800200" cy="3168352"/>
          </a:xfrm>
          <a:prstGeom prst="rect">
            <a:avLst/>
          </a:prstGeom>
          <a:noFill/>
        </p:spPr>
      </p:pic>
      <p:pic>
        <p:nvPicPr>
          <p:cNvPr id="2060" name="Picture 12" descr="D:\РАБОТА\С ДИСКА С\работа\Mobicar\MOBICAR 2\mobicar_screen\mobicar_screen\OBD2 skan O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284985"/>
            <a:ext cx="1804700" cy="3168352"/>
          </a:xfrm>
          <a:prstGeom prst="rect">
            <a:avLst/>
          </a:prstGeom>
          <a:noFill/>
        </p:spPr>
      </p:pic>
      <p:pic>
        <p:nvPicPr>
          <p:cNvPr id="2062" name="Picture 14" descr="Картинки по запросу obd2 логоти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00808"/>
            <a:ext cx="1152128" cy="11521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23728" y="1628800"/>
            <a:ext cx="680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/>
              <a:t>При появление ошибки на панели приборов, пользователь, с помощью приложения SCHER-KHAN MOBICAR 2 может самостоятельно провести диагностику, получить описание неисправности, а также стереть ошибки.</a:t>
            </a:r>
            <a:endParaRPr lang="ru-RU" cap="all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КОМФОРТ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996952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выборе сигнализации 58% покупателей обращают внимание не только на функции безопасности, но и на функции комфорта</a:t>
            </a:r>
            <a:endParaRPr lang="ru-RU" sz="20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4543785" cy="3456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8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9" name="Picture 11" descr="C:\Users\tarkin\Desktop\1000x340_orlando_exterior_02.jpeg"/>
          <p:cNvPicPr>
            <a:picLocks noChangeAspect="1" noChangeArrowheads="1"/>
          </p:cNvPicPr>
          <p:nvPr/>
        </p:nvPicPr>
        <p:blipFill>
          <a:blip r:embed="rId3" cstate="print"/>
          <a:srcRect r="12225"/>
          <a:stretch>
            <a:fillRect/>
          </a:stretch>
        </p:blipFill>
        <p:spPr bwMode="auto">
          <a:xfrm>
            <a:off x="-1" y="3011710"/>
            <a:ext cx="9144001" cy="351177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98072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solidFill>
                  <a:schemeClr val="bg1"/>
                </a:solidFill>
              </a:rPr>
              <a:t>АВТОПОСТАНОВКА И АВТОСНЯТИЕ С ОХРАНЫ</a:t>
            </a:r>
            <a:endParaRPr lang="ru-RU" sz="2400" b="1" spc="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257" name="Picture 9" descr="C:\Users\tarkin\Desktop\Сумки.png"/>
          <p:cNvPicPr>
            <a:picLocks noChangeAspect="1" noChangeArrowheads="1"/>
          </p:cNvPicPr>
          <p:nvPr/>
        </p:nvPicPr>
        <p:blipFill>
          <a:blip r:embed="rId4" cstate="print"/>
          <a:srcRect l="5657" b="3704"/>
          <a:stretch>
            <a:fillRect/>
          </a:stretch>
        </p:blipFill>
        <p:spPr bwMode="auto">
          <a:xfrm>
            <a:off x="72008" y="2996952"/>
            <a:ext cx="4046785" cy="35283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509172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sz="17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b="1" cap="all" dirty="0" smtClean="0"/>
              <a:t>SCHER-KHAN MOBICAR 2 </a:t>
            </a:r>
            <a:r>
              <a:rPr lang="ru-RU" sz="17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реализованы функции, которые позволяют автоматически снимать и ставить систему на охрану при Вашем приближении или удалении. Например, функция «</a:t>
            </a:r>
            <a:r>
              <a:rPr lang="ru-RU" sz="17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Автоснятие</a:t>
            </a:r>
            <a:r>
              <a:rPr lang="ru-RU" sz="17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окажется очень полезной, в тех случаях, когда руки заняты сумками и пакетами и воспользоваться брелоком или смартфоном затруднительно. </a:t>
            </a:r>
            <a:endParaRPr lang="ru-RU" sz="17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8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УМНЫЙ АВТОЗАПУСК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94" y="1797191"/>
            <a:ext cx="861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УМНЫЙ АВТОЗАПУСК </a:t>
            </a:r>
            <a:r>
              <a:rPr lang="en-US" sz="2400" b="1" dirty="0"/>
              <a:t>S</a:t>
            </a:r>
            <a:r>
              <a:rPr lang="ru-RU" sz="2400" b="1" dirty="0"/>
              <a:t>С</a:t>
            </a:r>
            <a:r>
              <a:rPr lang="en-US" sz="2400" b="1" dirty="0"/>
              <a:t>HER-KHAN MOBICAR 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80902" y="2924944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ПОЗВОЛЯЕТ ИНДИВИДУАЛЬНО НАСТРОИТЬ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ЗАПУСК ПО РАЗНЫМ УСЛОВИЯМ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ЭКОНОМИТ ВРЕМЯ НА ПРОГРЕВЕ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ДВИГАТЕЛЯ АВТОМОБИЛЯ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ПОВЫШАЕТ БЕЗОПАСНОСТЬ ВОЖДЕНИЯ В ХОЛОДНОЕ ВРЕМЯ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644007" cy="3688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9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2564904"/>
            <a:ext cx="4340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помощью приложения </a:t>
            </a:r>
            <a:r>
              <a:rPr lang="ru-RU" sz="20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SCHER-KHAN MOBICAR 2</a:t>
            </a: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все настройки автозапуска  пользователь может сделать за несколько секунд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9807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УМНЫЙ АВТОЗАПУСК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1" name="Picture 1" descr="D:\РАБОТА\С ДИСКА С\работа\Mobicar\MOBICAR 2\mobicar_screen\mobicar_screen\autost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64" y="2132856"/>
            <a:ext cx="1962218" cy="3488388"/>
          </a:xfrm>
          <a:prstGeom prst="rect">
            <a:avLst/>
          </a:prstGeom>
          <a:noFill/>
        </p:spPr>
      </p:pic>
      <p:pic>
        <p:nvPicPr>
          <p:cNvPr id="11" name="Picture 13" descr="C:\Users\tarkin\Desktop\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2808312" cy="439248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6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0977" y="98648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ВЗАИМОДЕЙСТВИЕ СО ШТАТНОЙ СИГНАЛИЗАЦИЕЙ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307029"/>
            <a:ext cx="481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ТРЕБУЕТ ПРИСУТСТВИЯ БРЕЛОКА сигнализации </a:t>
            </a:r>
            <a:r>
              <a:rPr lang="en-US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SCHER-KHAN </a:t>
            </a:r>
            <a:r>
              <a:rPr lang="en-US" sz="20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mobicar</a:t>
            </a: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</a:p>
          <a:p>
            <a:pPr lvl="0"/>
            <a:endParaRPr lang="ru-RU" sz="2000" cap="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6770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УПРАВЛЕНИЕ СИГНАЛИЗАЦИЕЙ </a:t>
            </a:r>
            <a:r>
              <a:rPr lang="en-US" sz="2400" b="1" dirty="0"/>
              <a:t>SCHER-KHAN </a:t>
            </a:r>
            <a:r>
              <a:rPr lang="en-US" sz="2400" b="1" dirty="0" smtClean="0"/>
              <a:t>MOBICAR</a:t>
            </a:r>
            <a:r>
              <a:rPr lang="ru-RU" sz="2400" b="1" dirty="0" smtClean="0"/>
              <a:t> </a:t>
            </a:r>
            <a:r>
              <a:rPr lang="ru-RU" sz="2400" b="1" dirty="0"/>
              <a:t>2</a:t>
            </a:r>
            <a:r>
              <a:rPr lang="en-US" sz="2400" b="1" dirty="0" smtClean="0"/>
              <a:t> </a:t>
            </a:r>
            <a:r>
              <a:rPr lang="ru-RU" sz="2400" b="1" dirty="0" smtClean="0"/>
              <a:t>ШТАТНЫМ БРЕЛОКОМ АВТОМОБИЛЯ</a:t>
            </a:r>
            <a:endParaRPr lang="ru-RU" sz="2400" b="1" dirty="0"/>
          </a:p>
        </p:txBody>
      </p:sp>
      <p:pic>
        <p:nvPicPr>
          <p:cNvPr id="11" name="Picture 3" descr="C:\Users\tarkin\Pictures\k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5459"/>
            <a:ext cx="2438400" cy="1624013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8449" y="3954197"/>
            <a:ext cx="2376264" cy="1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верх стрелка 12"/>
          <p:cNvSpPr/>
          <p:nvPr/>
        </p:nvSpPr>
        <p:spPr>
          <a:xfrm rot="1093786">
            <a:off x="1438049" y="3373079"/>
            <a:ext cx="2160240" cy="511712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1922587">
            <a:off x="1154256" y="4760014"/>
            <a:ext cx="2046797" cy="578107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6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cs typeface="Times New Roman" pitchFamily="18" charset="0"/>
              </a:rPr>
              <a:t>ТУРБОТАЙМЕР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8636" y="2924944"/>
            <a:ext cx="47165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АВТОМАТИЧЕСКИ определяет ВРЕМЯ, НЕОБХОДИМОЕ для охлаждения турбины</a:t>
            </a:r>
          </a:p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ЭКОНОМИТ ВРЕМЯ ВЛАДЕЛЬЦА АВТОМОБИЛЯ</a:t>
            </a:r>
          </a:p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Продлевает ресурс работы          турбины</a:t>
            </a:r>
          </a:p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Продлевает ресурс работы двигателя</a:t>
            </a:r>
          </a:p>
          <a:p>
            <a:pPr lvl="0"/>
            <a:endParaRPr lang="ru-RU" sz="20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309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ТУРБОТАЙМЕР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377"/>
          <a:stretch>
            <a:fillRect/>
          </a:stretch>
        </p:blipFill>
        <p:spPr>
          <a:xfrm flipH="1">
            <a:off x="-3" y="2492896"/>
            <a:ext cx="4668589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05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БРЕЛОК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4314" y="2939672"/>
            <a:ext cx="4522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СОВРЕМЕННЫЙ ДИЗАЙН</a:t>
            </a:r>
          </a:p>
          <a:p>
            <a:pPr marL="3429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ЭРГОНОМИЧНОСТЬ</a:t>
            </a:r>
          </a:p>
          <a:p>
            <a:pPr marL="3429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КАЧЕСТВЕННЫЕ МАТЕРИАЛЫ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УДОБСТВО ПОЛЬЗОВАНИЯ И ГАРАНТИЯ НАДЕЖНОЙ РАБОТЫ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C:\работа\Mobicar\фото\DSC_55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90" y="2924944"/>
            <a:ext cx="3496206" cy="2584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75746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ФОРМА </a:t>
            </a:r>
            <a:r>
              <a:rPr lang="ru-RU" sz="2400" b="1" dirty="0"/>
              <a:t>БРЕЛОКА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6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5776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ЗАЩИТА ОТ УГОНА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132856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артинки по запросу bluetoo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1080120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64496" y="2564904"/>
            <a:ext cx="46795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Охранный и сервисный функционал системы  </a:t>
            </a:r>
            <a:r>
              <a:rPr lang="ru-RU" sz="20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SCHER-KHAN MOBICAR 2</a:t>
            </a:r>
          </a:p>
          <a:p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получил значительное расширение за счет поддержки стандарта </a:t>
            </a:r>
            <a:r>
              <a:rPr lang="ru-RU" sz="20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Bluetooth</a:t>
            </a: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SMART </a:t>
            </a:r>
            <a:endParaRPr lang="ru-RU" sz="20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4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43038" y="986139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50" dirty="0">
                <a:solidFill>
                  <a:schemeClr val="bg1"/>
                </a:solidFill>
              </a:rPr>
              <a:t>ДВУХСТОРОННЯЯ СВЯЗЬ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6102705"/>
            <a:ext cx="794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СТАБИЛЬНАЯ ДВУХСТОРОННЯЯ СВЯЗЬ В ГОРОДСКИХ УСЛОВИЯХ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721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ЧАСТОТА РАДИОКАНАЛА 868 МГц </a:t>
            </a:r>
          </a:p>
        </p:txBody>
      </p:sp>
      <p:pic>
        <p:nvPicPr>
          <p:cNvPr id="5" name="Picture 1" descr="C:\Users\tarkin\Pictures\building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5003583" cy="3702650"/>
          </a:xfrm>
          <a:prstGeom prst="rect">
            <a:avLst/>
          </a:prstGeom>
          <a:noFill/>
        </p:spPr>
      </p:pic>
      <p:sp>
        <p:nvSpPr>
          <p:cNvPr id="6" name="Выгнутая вверх стрелка 5"/>
          <p:cNvSpPr/>
          <p:nvPr/>
        </p:nvSpPr>
        <p:spPr>
          <a:xfrm rot="995218" flipH="1">
            <a:off x="2611265" y="2684549"/>
            <a:ext cx="4082099" cy="1488281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C:\работа\Mobicar\фото\DSC_55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491">
            <a:off x="5706723" y="3745568"/>
            <a:ext cx="2840375" cy="209928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0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79712" y="99030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</a:rPr>
              <a:t>ИНСТАЛЯЦИОННЫЕ ПРЕИМУЩЕСТВА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69" y="1784741"/>
            <a:ext cx="448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МИНИАТЮРНЫЙ БЛОК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273" y="3950650"/>
            <a:ext cx="354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Повышает </a:t>
            </a:r>
            <a:r>
              <a:rPr lang="ru-RU" sz="20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возможности </a:t>
            </a:r>
            <a:r>
              <a:rPr lang="ru-RU" sz="20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СкрыТой</a:t>
            </a:r>
            <a:r>
              <a:rPr lang="en-US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установки </a:t>
            </a:r>
          </a:p>
        </p:txBody>
      </p:sp>
      <p:pic>
        <p:nvPicPr>
          <p:cNvPr id="5" name="Picture 2" descr="C:\работа\Mobicar\фото\PCB2-3_foreshort_05.jpg"/>
          <p:cNvPicPr>
            <a:picLocks noChangeAspect="1" noChangeArrowheads="1"/>
          </p:cNvPicPr>
          <p:nvPr/>
        </p:nvPicPr>
        <p:blipFill rotWithShape="1">
          <a:blip r:embed="rId4" cstate="print"/>
          <a:srcRect b="22804"/>
          <a:stretch/>
        </p:blipFill>
        <p:spPr bwMode="auto">
          <a:xfrm>
            <a:off x="4067944" y="5173438"/>
            <a:ext cx="2053139" cy="1135882"/>
          </a:xfrm>
          <a:prstGeom prst="rect">
            <a:avLst/>
          </a:prstGeom>
          <a:noFill/>
        </p:spPr>
      </p:pic>
      <p:pic>
        <p:nvPicPr>
          <p:cNvPr id="6" name="Picture 4" descr="C:\работа\Mobicar\фото\PCB2-3_foreshort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385" y="3398364"/>
            <a:ext cx="2801980" cy="210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5399" y="1688354"/>
            <a:ext cx="1826015" cy="363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447" y="5875331"/>
            <a:ext cx="1908663" cy="2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3212" y="329816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iPhone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</a:t>
            </a:r>
            <a:endParaRPr lang="ru-RU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66600" y="3504388"/>
            <a:ext cx="16482" cy="1885074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6200000">
            <a:off x="5904148" y="4285881"/>
            <a:ext cx="6480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7,4 См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210876" y="5460080"/>
            <a:ext cx="1752772" cy="1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11731" y="5460080"/>
            <a:ext cx="648072" cy="30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7,4 см </a:t>
            </a:r>
            <a:endParaRPr lang="ru-RU" sz="1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121083" y="5761573"/>
            <a:ext cx="0" cy="396044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6200000">
            <a:off x="5952063" y="5854260"/>
            <a:ext cx="648072" cy="30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1,5 См</a:t>
            </a:r>
            <a:endParaRPr lang="ru-RU" sz="1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067944" y="5942776"/>
            <a:ext cx="0" cy="25202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16200000">
            <a:off x="3588892" y="5934863"/>
            <a:ext cx="648072" cy="30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7 мм</a:t>
            </a:r>
            <a:endParaRPr lang="ru-RU" sz="12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607204" y="1688354"/>
            <a:ext cx="15840" cy="3632069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700091" y="5483894"/>
            <a:ext cx="1728192" cy="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40151" y="5508395"/>
            <a:ext cx="6480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6</a:t>
            </a:r>
            <a:r>
              <a:rPr lang="en-US" sz="1200" cap="all" dirty="0" smtClean="0"/>
              <a:t>,</a:t>
            </a:r>
            <a:r>
              <a:rPr lang="ru-RU" sz="1200" cap="all" dirty="0" smtClean="0"/>
              <a:t>7 см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8318737" y="3692960"/>
            <a:ext cx="9001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13,8См</a:t>
            </a:r>
            <a:endParaRPr lang="ru-RU" sz="1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627944" y="5857182"/>
            <a:ext cx="0" cy="25202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8391310" y="5742420"/>
            <a:ext cx="8280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cap="all" dirty="0" smtClean="0"/>
              <a:t>6,9 мм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696" y="980728"/>
            <a:ext cx="5592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</a:rPr>
              <a:t>ИНСТАЛЯЦИОННЫЕ ПРЕИМУЩЕСТВА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работа\Mobicar\фото\PCB2-3_foreshor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779911" cy="307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0197" y="1772816"/>
            <a:ext cx="362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 </a:t>
            </a:r>
            <a:r>
              <a:rPr lang="en-US" sz="2400" b="1" dirty="0"/>
              <a:t>CAN + 2 LIN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161" y="3212976"/>
            <a:ext cx="5253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Полная совместимость с цифровыми</a:t>
            </a:r>
          </a:p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шинами автомобиля</a:t>
            </a:r>
          </a:p>
          <a:p>
            <a:pPr marL="342900" lvl="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гарантия надежной работы системы</a:t>
            </a:r>
            <a:endParaRPr lang="ru-RU" sz="20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63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Mobicar\фото\PCB2-3_foreshort_06.jpg"/>
          <p:cNvPicPr>
            <a:picLocks noChangeAspect="1" noChangeArrowheads="1"/>
          </p:cNvPicPr>
          <p:nvPr/>
        </p:nvPicPr>
        <p:blipFill>
          <a:blip r:embed="rId3" cstate="print"/>
          <a:srcRect l="4438"/>
          <a:stretch>
            <a:fillRect/>
          </a:stretch>
        </p:blipFill>
        <p:spPr bwMode="auto">
          <a:xfrm>
            <a:off x="0" y="2739131"/>
            <a:ext cx="3887416" cy="27060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99352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</a:rPr>
              <a:t>ИНСТАЛЯЦИОННЫЕ ПРЕИМУЩЕСТВА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81505"/>
            <a:ext cx="404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ГИБКОСТЬ НАСТРОЕК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636912"/>
            <a:ext cx="54461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Позволяет реализовать функции комфорта, отсутствующие в конкретной комплектации автомобиля. </a:t>
            </a:r>
          </a:p>
          <a:p>
            <a:pPr lvl="0"/>
            <a:endParaRPr lang="ru-RU" sz="2000" cap="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Например, такие как: </a:t>
            </a:r>
          </a:p>
          <a:p>
            <a:pPr lvl="0"/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складывание зеркал, подъем   стекол,    открытие багажника командой посылаемой с брелока сигнализации, тем самым, давая возможность дополнительного  заработка </a:t>
            </a:r>
            <a:r>
              <a:rPr lang="ru-RU" sz="2000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автосалОНУ</a:t>
            </a:r>
            <a:endParaRPr lang="ru-RU" sz="16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2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63688" y="98072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</a:rPr>
              <a:t>ДОПОЛНИТЕЛЬНЫЕ ПРЕИМУЩЕСТВА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2708920"/>
            <a:ext cx="5275385" cy="1077214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34" tIns="45718" rIns="91434" bIns="45718" rtlCol="0">
            <a:spAutoFit/>
          </a:bodyPr>
          <a:lstStyle/>
          <a:p>
            <a:pPr>
              <a:tabLst>
                <a:tab pos="271446" algn="l"/>
              </a:tabLst>
            </a:pPr>
            <a:r>
              <a:rPr lang="ru-RU" sz="3200" cap="all" dirty="0" smtClean="0">
                <a:cs typeface="Times New Roman" pitchFamily="18" charset="0"/>
              </a:rPr>
              <a:t>Гарантия ПРОИЗВОДИТЕЛЯ 5 </a:t>
            </a:r>
            <a:r>
              <a:rPr lang="ru-RU" sz="3200" cap="all" dirty="0">
                <a:cs typeface="Times New Roman" pitchFamily="18" charset="0"/>
              </a:rPr>
              <a:t>лет</a:t>
            </a:r>
          </a:p>
        </p:txBody>
      </p:sp>
      <p:pic>
        <p:nvPicPr>
          <p:cNvPr id="4" name="Picture 2" descr="http://www.pyn.com.ua/image/data/random/Warranty_Seal-512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495" y="2505088"/>
            <a:ext cx="1340457" cy="1368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9106" y="4341293"/>
            <a:ext cx="6400800" cy="1508101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34" tIns="45718" rIns="91434" bIns="45718" rtlCol="0">
            <a:spAutoFit/>
          </a:bodyPr>
          <a:lstStyle/>
          <a:p>
            <a:pPr>
              <a:tabLst>
                <a:tab pos="271446" algn="l"/>
              </a:tabLst>
            </a:pPr>
            <a:r>
              <a:rPr lang="ru-RU" sz="3200" cap="all" dirty="0">
                <a:cs typeface="Times New Roman" pitchFamily="18" charset="0"/>
              </a:rPr>
              <a:t>«Горячая линия» </a:t>
            </a:r>
            <a:endParaRPr lang="ru-RU" sz="3200" cap="all" dirty="0" smtClean="0">
              <a:cs typeface="Times New Roman" pitchFamily="18" charset="0"/>
            </a:endParaRPr>
          </a:p>
          <a:p>
            <a:pPr>
              <a:tabLst>
                <a:tab pos="271446" algn="l"/>
              </a:tabLst>
            </a:pPr>
            <a:r>
              <a:rPr lang="ru-RU" sz="2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ТЕХНИЧЕСКАЯ ПОДДЕРЖКА для пользователей и партнеров.</a:t>
            </a:r>
          </a:p>
          <a:p>
            <a:pPr>
              <a:tabLst>
                <a:tab pos="271446" algn="l"/>
              </a:tabLst>
            </a:pPr>
            <a:r>
              <a:rPr lang="ru-RU" sz="20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Тел: 8-800-555-3-911</a:t>
            </a:r>
          </a:p>
        </p:txBody>
      </p:sp>
      <p:pic>
        <p:nvPicPr>
          <p:cNvPr id="6" name="Picture 2" descr="http://www.pyn.com.ua/image/data/random/Warranty_Seal-512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495" y="4305288"/>
            <a:ext cx="1353908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76456" y="649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62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46133" t="27724" r="51867" b="69115"/>
          <a:stretch/>
        </p:blipFill>
        <p:spPr>
          <a:xfrm>
            <a:off x="5542011" y="542330"/>
            <a:ext cx="432049" cy="384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373216"/>
            <a:ext cx="8352928" cy="132343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сторонняя автомобильная сигнализация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функцией автозапуска и управлением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смартфона, предназначенная для автомобилей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шиной CAN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1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9551" y="1466716"/>
            <a:ext cx="6733725" cy="18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Приложение, установленное в мобильном устройстве (смартфоне или планшете) через </a:t>
            </a:r>
            <a:r>
              <a:rPr lang="en-US" sz="16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 </a:t>
            </a:r>
            <a:r>
              <a:rPr lang="ru-RU" sz="16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</a:t>
            </a:r>
            <a:r>
              <a:rPr lang="ru-RU" sz="1662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3776" indent="-263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62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 </a:t>
            </a:r>
            <a:r>
              <a:rPr lang="ru-RU" sz="16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охранной системой, </a:t>
            </a:r>
          </a:p>
          <a:p>
            <a:pPr marL="263776" indent="-263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62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настраивать функций сигнализации, </a:t>
            </a:r>
            <a:endParaRPr lang="ru-RU" sz="166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62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информацию о состоянии систем автомобиля, </a:t>
            </a:r>
          </a:p>
          <a:p>
            <a:pPr marL="263776" indent="-26377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62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66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устройство как брелок и метку идентификации.</a:t>
            </a:r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1578493" cy="28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age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1007"/>
            <a:ext cx="1656184" cy="28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Картинки по запросу bluetoo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22" y="1634339"/>
            <a:ext cx="1210193" cy="12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7624" y="10050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РАБОТА\С ДИСКА С\работа\Mobicar\MOBICAR 2\mobicar_screen\mobicar_screen\car manager body tem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501007"/>
            <a:ext cx="1656184" cy="2860681"/>
          </a:xfrm>
          <a:prstGeom prst="rect">
            <a:avLst/>
          </a:prstGeom>
          <a:noFill/>
        </p:spPr>
      </p:pic>
      <p:pic>
        <p:nvPicPr>
          <p:cNvPr id="1028" name="Picture 4" descr="D:\РАБОТА\С ДИСКА С\работа\Mobicar\MOBICAR 2\mobicar_screen\mobicar_screen\car manager more coma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501007"/>
            <a:ext cx="1656185" cy="2860681"/>
          </a:xfrm>
          <a:prstGeom prst="rect">
            <a:avLst/>
          </a:prstGeom>
          <a:noFill/>
        </p:spPr>
      </p:pic>
      <p:pic>
        <p:nvPicPr>
          <p:cNvPr id="1029" name="Picture 5" descr="D:\РАБОТА\С ДИСКА С\работа\Mobicar\MOBICAR 2\mobicar_screen\mobicar_screen\autostart_ed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501008"/>
            <a:ext cx="1647185" cy="28856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ЗАЩИТА ОТ УГОНА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335699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статистике ГУВД,  67% угнанных автомобилей не были защищены никакой охранной системой</a:t>
            </a:r>
            <a:endParaRPr lang="ru-RU" sz="20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1" descr="C:\Users\tarkin\Desktop\16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1"/>
            <a:ext cx="5040560" cy="2827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14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25194" t="20601" r="51797" b="33900"/>
          <a:stretch/>
        </p:blipFill>
        <p:spPr>
          <a:xfrm>
            <a:off x="251520" y="1844824"/>
            <a:ext cx="3780419" cy="4205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2420888"/>
            <a:ext cx="5004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cap="all" dirty="0" smtClean="0"/>
              <a:t> </a:t>
            </a:r>
            <a:r>
              <a:rPr lang="ru-RU" sz="2000" b="1" cap="all" dirty="0" smtClean="0"/>
              <a:t>Ваш смартфон – персональная метка</a:t>
            </a:r>
          </a:p>
          <a:p>
            <a:r>
              <a:rPr lang="ru-RU" sz="2000" b="1" cap="all" dirty="0" smtClean="0"/>
              <a:t> </a:t>
            </a:r>
          </a:p>
          <a:p>
            <a:r>
              <a:rPr lang="ru-RU" sz="2000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SCHER-KHAN MOBICAR 2 Ваш смартфон становится персональной меткой, которая подтверждает возможность произвести запуск двигателя. Таким образом, в новой системе реализован дополнительный уровень безопасности. </a:t>
            </a:r>
            <a:endParaRPr lang="ru-RU" sz="20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solidFill>
                  <a:schemeClr val="bg1"/>
                </a:solidFill>
              </a:rPr>
              <a:t>СМАРТФОН КАК МЕТКА</a:t>
            </a:r>
            <a:endParaRPr lang="ru-RU" sz="2400" b="1" spc="50" dirty="0">
              <a:solidFill>
                <a:schemeClr val="bg1"/>
              </a:solidFill>
            </a:endParaRPr>
          </a:p>
        </p:txBody>
      </p:sp>
      <p:pic>
        <p:nvPicPr>
          <p:cNvPr id="15" name="A90B2C17-09C9-406E-B617-2380D96B46BE" descr="A90B2C17-09C9-406E-B617-2380D96B46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2131141"/>
            <a:ext cx="1631058" cy="31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Users\tarkin\Desktop\Ipho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1772816"/>
            <a:ext cx="2323786" cy="374441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23529" y="4005064"/>
            <a:ext cx="1656184" cy="193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cs622019.vk.me/v622019560/27e5c/JrCc0zqw4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068959"/>
            <a:ext cx="2267743" cy="2267743"/>
          </a:xfrm>
          <a:prstGeom prst="rect">
            <a:avLst/>
          </a:prstGeom>
          <a:noFill/>
        </p:spPr>
      </p:pic>
      <p:pic>
        <p:nvPicPr>
          <p:cNvPr id="31750" name="Picture 6" descr="http://avtofanat.com.ua/media/catalog/product/cache/1/image/9df78eab33525d08d6e5fb8d27136e95/0/0/000087010ASJK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12976"/>
            <a:ext cx="2325789" cy="2072551"/>
          </a:xfrm>
          <a:prstGeom prst="rect">
            <a:avLst/>
          </a:prstGeom>
          <a:noFill/>
        </p:spPr>
      </p:pic>
      <p:pic>
        <p:nvPicPr>
          <p:cNvPr id="3086" name="A90B2C17-09C9-406E-B617-2380D96B46BE" descr="A90B2C17-09C9-406E-B617-2380D96B46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6503">
            <a:off x="5915938" y="2839612"/>
            <a:ext cx="1672742" cy="326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ЗАЩИТА ОТ </a:t>
            </a:r>
            <a:r>
              <a:rPr lang="ru-RU" sz="2400" b="1" spc="50" dirty="0" smtClean="0">
                <a:solidFill>
                  <a:schemeClr val="bg1"/>
                </a:solidFill>
              </a:rPr>
              <a:t>УГОНА ПРИ КРАЖЕ КЛЮЧА ОТ АВТОМОБИЛЯ</a:t>
            </a:r>
            <a:endParaRPr lang="ru-RU" sz="2400" b="1" spc="50" dirty="0">
              <a:solidFill>
                <a:schemeClr val="bg1"/>
              </a:solidFill>
            </a:endParaRPr>
          </a:p>
        </p:txBody>
      </p:sp>
      <p:pic>
        <p:nvPicPr>
          <p:cNvPr id="3081" name="Picture 9" descr="C:\Users\tarkin\Pictures\keys.png"/>
          <p:cNvPicPr>
            <a:picLocks noChangeAspect="1" noChangeArrowheads="1"/>
          </p:cNvPicPr>
          <p:nvPr/>
        </p:nvPicPr>
        <p:blipFill>
          <a:blip r:embed="rId8" cstate="print"/>
          <a:srcRect l="22170" t="8859" r="15755" b="11407"/>
          <a:stretch>
            <a:fillRect/>
          </a:stretch>
        </p:blipFill>
        <p:spPr bwMode="auto">
          <a:xfrm rot="16200000">
            <a:off x="1136191" y="2256299"/>
            <a:ext cx="1440160" cy="2777451"/>
          </a:xfrm>
          <a:prstGeom prst="rect">
            <a:avLst/>
          </a:prstGeom>
          <a:noFill/>
        </p:spPr>
      </p:pic>
      <p:pic>
        <p:nvPicPr>
          <p:cNvPr id="3085" name="Picture 13" descr="C:\Users\tarkin\Desktop\Ipho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84504">
            <a:off x="5508333" y="2527629"/>
            <a:ext cx="2439415" cy="39307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162880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активации в приложении SCHER-KHAN MOBICAR 2 пользователем функции «Защита при краже брелока», злоумышленник не сможет угнать автомобиль, даже если он украдет ключи с брелоком!</a:t>
            </a:r>
            <a:endParaRPr lang="ru-RU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2" descr="C:\работа\Mobicar\фото\DSC_55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242271">
            <a:off x="2594752" y="3742305"/>
            <a:ext cx="1767629" cy="1306434"/>
          </a:xfrm>
          <a:prstGeom prst="rect">
            <a:avLst/>
          </a:prstGeom>
          <a:noFill/>
        </p:spPr>
      </p:pic>
      <p:pic>
        <p:nvPicPr>
          <p:cNvPr id="31746" name="Picture 2" descr="http://perfectshowerhead.com/wp-content/uploads/2016/08/refresh-1024x102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305267">
            <a:off x="3922471" y="3427543"/>
            <a:ext cx="1746435" cy="17464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21174782">
            <a:off x="5975647" y="4959774"/>
            <a:ext cx="1656184" cy="193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solidFill>
                  <a:schemeClr val="bg1"/>
                </a:solidFill>
              </a:rPr>
              <a:t>ПЕРСОНАЛЬНЫЙ КОД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2852936"/>
            <a:ext cx="54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НАДЕЖНАЯ ЗАЩИТА ОТ САМЫХ ЧАСТЫХ СПОСОБОВ УГОНА:</a:t>
            </a:r>
          </a:p>
          <a:p>
            <a:endParaRPr lang="ru-RU" sz="2000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НЕСАНКЦИОНИРОВАННОЕ  ПРОПИСЫВАНИЕ БРЕЛОКОВ - 33%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АВАРИЙНОЕ СНЯТИЕ С ОХРАНЫ -18%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8326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ПЕРСОНАЛЬНЫЙ КОД ВЛАДЕЛЬЦА</a:t>
            </a:r>
          </a:p>
        </p:txBody>
      </p:sp>
      <p:pic>
        <p:nvPicPr>
          <p:cNvPr id="5" name="Picture 2" descr="C:\Users\tarkin\Pictures\1327245290_ife.jpg"/>
          <p:cNvPicPr>
            <a:picLocks noChangeAspect="1" noChangeArrowheads="1"/>
          </p:cNvPicPr>
          <p:nvPr/>
        </p:nvPicPr>
        <p:blipFill>
          <a:blip r:embed="rId3" cstate="print"/>
          <a:srcRect b="9354"/>
          <a:stretch>
            <a:fillRect/>
          </a:stretch>
        </p:blipFill>
        <p:spPr bwMode="auto">
          <a:xfrm>
            <a:off x="467544" y="2780928"/>
            <a:ext cx="2594992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5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КОДИРОВАНИЕ СИГНАЛА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1574" y="2852936"/>
            <a:ext cx="5106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СОВРЕМЕННАЯ КРИПТОСТОЙКАЯ СИСТЕМА КОДИРОВАНИЯ С ИНДИВИДУАЛЬНЫМИ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КЛЮЧАМИ ШИФРОВАНИЯ </a:t>
            </a:r>
            <a:r>
              <a:rPr lang="en-US" sz="2000" b="1" dirty="0" smtClean="0"/>
              <a:t>AES 128</a:t>
            </a:r>
            <a:r>
              <a:rPr lang="ru-RU" sz="2000" b="1" dirty="0" smtClean="0"/>
              <a:t>.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НАДЕЖНАЯ ЗАЩИТА ОТ ЭЛЕКТРОННОГО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ВЗЛОМА, ГАРАНТИЯ СОХРАННОСТИ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402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/>
              <a:t>ЗАЩИТА ОТ СКАНИРОВАНИЯ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tarkin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3816424" cy="252745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9807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</a:rPr>
              <a:t>ЦИФРОВОЙ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spc="50" dirty="0">
                <a:solidFill>
                  <a:schemeClr val="bg1"/>
                </a:solidFill>
              </a:rPr>
              <a:t>ДАТЧИК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7247" y="2859305"/>
            <a:ext cx="4981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ОПОВЕСТИТ ВЛАДЕЛЬЦА И ВКЛЮЧИТ БЛОКИРОВКИ В СЛУЧАЕ: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 defTabSz="612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УДАРА ПО АВТОМОБИЛЮ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попытки сдвинуть автомобиль с            места на 0,5 метра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поднятия АВТОМОБИЛЯ на 1°</a:t>
            </a:r>
          </a:p>
        </p:txBody>
      </p:sp>
      <p:pic>
        <p:nvPicPr>
          <p:cNvPr id="4" name="Picture 2" descr="C:\Users\tarkin\Pictures\soccorso-strada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631680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853" y="1771240"/>
            <a:ext cx="875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ДАТЧИК НАКЛОНА, УДАРА, ПЕРЕМЕЩЕНИЯ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456" y="6499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6133" t="27724" r="51867" b="69115"/>
          <a:stretch/>
        </p:blipFill>
        <p:spPr>
          <a:xfrm>
            <a:off x="8525297" y="337418"/>
            <a:ext cx="243027" cy="23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1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4683</TotalTime>
  <Words>723</Words>
  <Application>Microsoft Office PowerPoint</Application>
  <PresentationFormat>Экран (4:3)</PresentationFormat>
  <Paragraphs>147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tarkin</dc:creator>
  <cp:lastModifiedBy>tarkin</cp:lastModifiedBy>
  <cp:revision>402</cp:revision>
  <dcterms:created xsi:type="dcterms:W3CDTF">2016-08-05T12:10:17Z</dcterms:created>
  <dcterms:modified xsi:type="dcterms:W3CDTF">2017-03-03T14:06:18Z</dcterms:modified>
</cp:coreProperties>
</file>